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3" r:id="rId2"/>
    <p:sldId id="459" r:id="rId3"/>
    <p:sldId id="259" r:id="rId4"/>
    <p:sldId id="261" r:id="rId5"/>
    <p:sldId id="692" r:id="rId6"/>
    <p:sldId id="696" r:id="rId7"/>
    <p:sldId id="700" r:id="rId8"/>
    <p:sldId id="703" r:id="rId9"/>
    <p:sldId id="706" r:id="rId10"/>
    <p:sldId id="713" r:id="rId11"/>
    <p:sldId id="716" r:id="rId12"/>
    <p:sldId id="262" r:id="rId13"/>
    <p:sldId id="263" r:id="rId14"/>
  </p:sldIdLst>
  <p:sldSz cx="9144000" cy="6858000" type="screen4x3"/>
  <p:notesSz cx="9926638" cy="679767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94660"/>
  </p:normalViewPr>
  <p:slideViewPr>
    <p:cSldViewPr>
      <p:cViewPr varScale="1">
        <p:scale>
          <a:sx n="109" d="100"/>
          <a:sy n="109" d="100"/>
        </p:scale>
        <p:origin x="16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538" cy="339725"/>
          </a:xfrm>
          <a:prstGeom prst="rect">
            <a:avLst/>
          </a:prstGeom>
        </p:spPr>
        <p:txBody>
          <a:bodyPr vert="horz" lIns="91215" tIns="45607" rIns="91215" bIns="45607" rtlCol="0"/>
          <a:lstStyle>
            <a:lvl1pPr algn="l"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215" tIns="45607" rIns="91215" bIns="45607" rtlCol="0"/>
          <a:lstStyle>
            <a:lvl1pPr algn="r"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404B9A0-B6F6-43BF-AF28-E3D3C49AEC4E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7950"/>
            <a:ext cx="4300538" cy="339725"/>
          </a:xfrm>
          <a:prstGeom prst="rect">
            <a:avLst/>
          </a:prstGeom>
        </p:spPr>
        <p:txBody>
          <a:bodyPr vert="horz" lIns="91215" tIns="45607" rIns="91215" bIns="45607" rtlCol="0" anchor="b"/>
          <a:lstStyle>
            <a:lvl1pPr algn="l"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925" y="6457950"/>
            <a:ext cx="4302125" cy="339725"/>
          </a:xfrm>
          <a:prstGeom prst="rect">
            <a:avLst/>
          </a:prstGeom>
        </p:spPr>
        <p:txBody>
          <a:bodyPr vert="horz" wrap="square" lIns="91215" tIns="45607" rIns="91215" bIns="4560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F5FF7E-6382-4C80-8D79-DCB4BDF8F99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56839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538" cy="339725"/>
          </a:xfrm>
          <a:prstGeom prst="rect">
            <a:avLst/>
          </a:prstGeom>
        </p:spPr>
        <p:txBody>
          <a:bodyPr vert="horz" lIns="91215" tIns="45607" rIns="91215" bIns="45607" rtlCol="0"/>
          <a:lstStyle>
            <a:lvl1pPr algn="l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215" tIns="45607" rIns="91215" bIns="45607" rtlCol="0"/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B215279-C5D7-4C52-BA8E-36B0DEAB6C31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15" tIns="45607" rIns="91215" bIns="45607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3775" y="3228975"/>
            <a:ext cx="7939088" cy="3059113"/>
          </a:xfrm>
          <a:prstGeom prst="rect">
            <a:avLst/>
          </a:prstGeom>
        </p:spPr>
        <p:txBody>
          <a:bodyPr vert="horz" lIns="91215" tIns="45607" rIns="91215" bIns="45607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7950"/>
            <a:ext cx="4300538" cy="338138"/>
          </a:xfrm>
          <a:prstGeom prst="rect">
            <a:avLst/>
          </a:prstGeom>
        </p:spPr>
        <p:txBody>
          <a:bodyPr vert="horz" lIns="91215" tIns="45607" rIns="91215" bIns="45607" rtlCol="0" anchor="b"/>
          <a:lstStyle>
            <a:lvl1pPr algn="l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925" y="6457950"/>
            <a:ext cx="4302125" cy="338138"/>
          </a:xfrm>
          <a:prstGeom prst="rect">
            <a:avLst/>
          </a:prstGeom>
        </p:spPr>
        <p:txBody>
          <a:bodyPr vert="horz" wrap="square" lIns="91215" tIns="45607" rIns="91215" bIns="4560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9EBFE5-94BB-44B5-9FD4-5697AA1AFBE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75710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74245-862A-4581-BDE4-5CB5215AE006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D0319-7C08-4DC3-AF76-84A07259E0AC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5D3FE-7D44-4E54-9600-3A6642193F4F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E5E00-3009-44B3-9FFA-A6D72654020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BD1FD-502D-4CD7-80B8-A47CFD3AB031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07D04-69D7-4DD6-BBFC-93652D073D6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98E0F-3C6D-40E9-BE56-70A618EF6975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3EE9E-2484-477C-91BD-0FB3E329E71C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9358E-7902-4162-BB43-3EFC186F9A2A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FBE3D-A563-441C-8E45-6F06C1B086B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E726B-B38D-4B32-AB16-9B5F6918FA0F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28402-31D0-4C22-B8EC-3F08EBEC2CDB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7B5FB-D9C9-4B73-9FFD-E6E868AB9CAB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9AB78-10D7-4828-A9AC-9ED8929FACA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01AF-A92F-45E4-8D1E-5C84B47883B2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42674-659E-4ACB-8633-794DD1E07C1E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3559D-96B4-48D6-BB91-8A54F2E72C7D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103B4-E05A-4531-AC2B-666DD68F12F5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64A5C-80C5-45CB-8A0D-F85AF717CD86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8B78E-7215-4AAB-B315-7D52C7B73A9A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3397F-996D-46CE-A9F2-0FA1FF9AC58A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6FD5A-DE12-434E-95BF-C83B8BFE066C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A2C436-370F-4C83-BCCA-F88A76DA71B3}" type="datetimeFigureOut">
              <a:rPr lang="cs-CZ"/>
              <a:pPr>
                <a:defRPr/>
              </a:pPr>
              <a:t>08.06.2026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4062B40-4538-4893-8A4F-826A83A2C464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b="1" dirty="0"/>
              <a:t>Veřejné zasedání zastupitelstva </a:t>
            </a:r>
            <a:r>
              <a:rPr lang="cs-CZ" altLang="cs-CZ" b="1" dirty="0" smtClean="0"/>
              <a:t>obce </a:t>
            </a:r>
            <a:r>
              <a:rPr lang="cs-CZ" altLang="cs-CZ" b="1" dirty="0"/>
              <a:t>Veverské Knínice</a:t>
            </a:r>
            <a:endParaRPr lang="cs-CZ" alt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644900"/>
            <a:ext cx="6400800" cy="2232025"/>
          </a:xfrm>
        </p:spPr>
        <p:txBody>
          <a:bodyPr/>
          <a:lstStyle/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b="1" dirty="0">
                <a:solidFill>
                  <a:schemeClr val="tx1"/>
                </a:solidFill>
              </a:rPr>
              <a:t>č. </a:t>
            </a:r>
            <a:r>
              <a:rPr lang="cs-CZ" b="1" dirty="0" smtClean="0">
                <a:solidFill>
                  <a:schemeClr val="tx1"/>
                </a:solidFill>
              </a:rPr>
              <a:t>2/2026</a:t>
            </a:r>
            <a:endParaRPr lang="cs-CZ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cs-CZ" b="1" smtClean="0">
                <a:solidFill>
                  <a:schemeClr val="tx1"/>
                </a:solidFill>
              </a:rPr>
              <a:t>4.6.2026</a:t>
            </a:r>
            <a:endParaRPr lang="cs-CZ" b="1" dirty="0">
              <a:solidFill>
                <a:schemeClr val="tx1"/>
              </a:solidFill>
            </a:endParaRPr>
          </a:p>
          <a:p>
            <a:pPr>
              <a:defRPr/>
            </a:pP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2363" y="333375"/>
            <a:ext cx="1452562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1"/>
          <p:cNvSpPr>
            <a:spLocks noGrp="1"/>
          </p:cNvSpPr>
          <p:nvPr>
            <p:ph type="title"/>
          </p:nvPr>
        </p:nvSpPr>
        <p:spPr>
          <a:xfrm>
            <a:off x="107950" y="260350"/>
            <a:ext cx="8229600" cy="1143000"/>
          </a:xfrm>
        </p:spPr>
        <p:txBody>
          <a:bodyPr/>
          <a:lstStyle/>
          <a:p>
            <a:r>
              <a:rPr lang="cs-CZ" altLang="cs-CZ" b="1" dirty="0" smtClean="0"/>
              <a:t/>
            </a:r>
            <a:br>
              <a:rPr lang="cs-CZ" altLang="cs-CZ" b="1" dirty="0" smtClean="0"/>
            </a:br>
            <a:r>
              <a:rPr lang="cs-CZ" altLang="cs-CZ" b="1" dirty="0" smtClean="0"/>
              <a:t>Usnesení č. 8/2/2026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1187450" y="1600200"/>
            <a:ext cx="6985000" cy="4525963"/>
          </a:xfrm>
        </p:spPr>
        <p:txBody>
          <a:bodyPr/>
          <a:lstStyle/>
          <a:p>
            <a:pPr>
              <a:defRPr/>
            </a:pPr>
            <a:endParaRPr lang="cs-CZ" altLang="cs-CZ" dirty="0" smtClean="0"/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cs-CZ" altLang="cs-CZ" dirty="0" smtClean="0"/>
              <a:t>Zastupitelstvo obce Veverské Knínice</a:t>
            </a: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cs-CZ" altLang="cs-CZ" dirty="0" smtClean="0"/>
              <a:t> schválilo   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cs-CZ" altLang="cs-CZ" dirty="0" smtClean="0"/>
              <a:t>    </a:t>
            </a:r>
            <a:r>
              <a:rPr lang="cs-CZ" altLang="cs-CZ" dirty="0"/>
              <a:t>účetní </a:t>
            </a:r>
            <a:r>
              <a:rPr lang="cs-CZ" altLang="cs-CZ" dirty="0" smtClean="0"/>
              <a:t>závěrku příspěvkové </a:t>
            </a:r>
            <a:r>
              <a:rPr lang="cs-CZ" altLang="cs-CZ" dirty="0"/>
              <a:t>organizace </a:t>
            </a:r>
            <a:r>
              <a:rPr lang="cs-CZ" altLang="cs-CZ" dirty="0" smtClean="0"/>
              <a:t>  </a:t>
            </a:r>
            <a:br>
              <a:rPr lang="cs-CZ" altLang="cs-CZ" dirty="0" smtClean="0"/>
            </a:br>
            <a:r>
              <a:rPr lang="cs-CZ" altLang="cs-CZ" dirty="0" smtClean="0"/>
              <a:t>    MŠ </a:t>
            </a:r>
            <a:r>
              <a:rPr lang="cs-CZ" altLang="cs-CZ" dirty="0"/>
              <a:t>Veverské Knínice za rok </a:t>
            </a:r>
            <a:r>
              <a:rPr lang="cs-CZ" altLang="cs-CZ" dirty="0" smtClean="0"/>
              <a:t>2025.     </a:t>
            </a:r>
            <a:r>
              <a:rPr lang="cs-CZ" altLang="cs-CZ" dirty="0"/>
              <a:t/>
            </a:r>
            <a:br>
              <a:rPr lang="cs-CZ" altLang="cs-CZ" dirty="0"/>
            </a:br>
            <a:endParaRPr lang="cs-CZ" altLang="cs-CZ" dirty="0" smtClean="0"/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596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Usnesení č. 9/2/2026</a:t>
            </a:r>
            <a:endParaRPr lang="cs-CZ" altLang="cs-CZ" dirty="0" smtClean="0"/>
          </a:p>
        </p:txBody>
      </p:sp>
      <p:sp>
        <p:nvSpPr>
          <p:cNvPr id="45059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cs-CZ" altLang="cs-CZ" dirty="0" smtClean="0"/>
              <a:t>    </a:t>
            </a:r>
            <a:br>
              <a:rPr lang="cs-CZ" altLang="cs-CZ" dirty="0" smtClean="0"/>
            </a:br>
            <a:r>
              <a:rPr lang="cs-CZ" altLang="cs-CZ" dirty="0" smtClean="0"/>
              <a:t>Zastupitelstvo obce Veverské Knínice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dirty="0" smtClean="0"/>
              <a:t>schválilo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dirty="0" smtClean="0"/>
              <a:t>kladný</a:t>
            </a:r>
            <a:r>
              <a:rPr lang="cs-CZ" altLang="cs-CZ" dirty="0" smtClean="0">
                <a:solidFill>
                  <a:srgbClr val="FF0000"/>
                </a:solidFill>
              </a:rPr>
              <a:t> </a:t>
            </a:r>
            <a:r>
              <a:rPr lang="cs-CZ" altLang="cs-CZ" dirty="0" smtClean="0"/>
              <a:t>hospodářský výsledek příspěvkové organizace MŠ Veverské Knínice za rok 2025</a:t>
            </a:r>
            <a:endParaRPr lang="cs-CZ" altLang="cs-CZ" dirty="0" smtClean="0">
              <a:solidFill>
                <a:srgbClr val="FF0000"/>
              </a:solidFill>
            </a:endParaRP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70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dirty="0" smtClean="0"/>
              <a:t>Různé</a:t>
            </a:r>
            <a:endParaRPr lang="cs-CZ" altLang="cs-CZ" dirty="0"/>
          </a:p>
        </p:txBody>
      </p:sp>
      <p:sp>
        <p:nvSpPr>
          <p:cNvPr id="6963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dotaz na odpisy vody v případě digitálních vodoměrů – technický problém</a:t>
            </a:r>
          </a:p>
          <a:p>
            <a:pPr eaLnBrk="1" hangingPunct="1"/>
            <a:r>
              <a:rPr lang="cs-CZ" altLang="cs-CZ" dirty="0" smtClean="0"/>
              <a:t>dotaz na připojení optického kabelu v místech, kde nebyl v plánu – záleží na rozhodnutí </a:t>
            </a:r>
            <a:r>
              <a:rPr lang="cs-CZ" altLang="cs-CZ" dirty="0" err="1" smtClean="0"/>
              <a:t>Cetin</a:t>
            </a:r>
            <a:r>
              <a:rPr lang="cs-CZ" altLang="cs-CZ" dirty="0" smtClean="0"/>
              <a:t> a.s.</a:t>
            </a:r>
          </a:p>
          <a:p>
            <a:pPr eaLnBrk="1" hangingPunct="1"/>
            <a:r>
              <a:rPr lang="cs-CZ" altLang="cs-CZ" dirty="0" smtClean="0"/>
              <a:t>doporučení na pana, který umí opravit rozhlas</a:t>
            </a:r>
            <a:endParaRPr lang="cs-CZ" altLang="cs-CZ" dirty="0"/>
          </a:p>
        </p:txBody>
      </p:sp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/>
              <a:t>Závěr</a:t>
            </a:r>
            <a:endParaRPr lang="cs-CZ" altLang="cs-CZ"/>
          </a:p>
        </p:txBody>
      </p:sp>
      <p:sp>
        <p:nvSpPr>
          <p:cNvPr id="70659" name="Zástupný symbol pro obsah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altLang="cs-CZ" dirty="0"/>
              <a:t>    </a:t>
            </a:r>
          </a:p>
          <a:p>
            <a:pPr eaLnBrk="1" hangingPunct="1">
              <a:buFont typeface="Arial" charset="0"/>
              <a:buNone/>
            </a:pPr>
            <a:endParaRPr lang="cs-CZ" altLang="cs-CZ" dirty="0"/>
          </a:p>
          <a:p>
            <a:pPr eaLnBrk="1" hangingPunct="1">
              <a:buFont typeface="Arial" charset="0"/>
              <a:buNone/>
            </a:pPr>
            <a:r>
              <a:rPr lang="cs-CZ" altLang="cs-CZ" dirty="0"/>
              <a:t>    </a:t>
            </a:r>
            <a:r>
              <a:rPr lang="cs-CZ" altLang="cs-CZ" dirty="0" smtClean="0"/>
              <a:t>Místostarosta ukončil veřejné </a:t>
            </a:r>
            <a:r>
              <a:rPr lang="cs-CZ" altLang="cs-CZ" dirty="0"/>
              <a:t>zasedání zastupitelstva </a:t>
            </a:r>
            <a:r>
              <a:rPr lang="cs-CZ" altLang="cs-CZ" dirty="0" smtClean="0"/>
              <a:t>obce </a:t>
            </a:r>
            <a:r>
              <a:rPr lang="cs-CZ" altLang="cs-CZ" dirty="0"/>
              <a:t>Veverské Knínice 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č</a:t>
            </a:r>
            <a:r>
              <a:rPr lang="cs-CZ" altLang="cs-CZ" dirty="0"/>
              <a:t>. </a:t>
            </a:r>
            <a:r>
              <a:rPr lang="cs-CZ" altLang="cs-CZ" dirty="0" smtClean="0"/>
              <a:t>2/2026 v 18:31 hod</a:t>
            </a:r>
            <a:r>
              <a:rPr lang="cs-CZ" altLang="cs-CZ" dirty="0"/>
              <a:t>.</a:t>
            </a:r>
          </a:p>
          <a:p>
            <a:pPr eaLnBrk="1" hangingPunct="1">
              <a:buFont typeface="Arial" charset="0"/>
              <a:buNone/>
            </a:pPr>
            <a:r>
              <a:rPr lang="cs-CZ" altLang="cs-CZ" dirty="0"/>
              <a:t> </a:t>
            </a:r>
          </a:p>
          <a:p>
            <a:pPr eaLnBrk="1" hangingPunct="1">
              <a:buFont typeface="Arial" charset="0"/>
              <a:buNone/>
            </a:pPr>
            <a:endParaRPr lang="cs-CZ" altLang="cs-CZ" dirty="0"/>
          </a:p>
        </p:txBody>
      </p:sp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/>
            </a:r>
            <a:br>
              <a:rPr lang="cs-CZ" dirty="0"/>
            </a:br>
            <a:r>
              <a:rPr lang="cs-CZ" sz="4000" dirty="0"/>
              <a:t>Program VZZ</a:t>
            </a:r>
            <a:r>
              <a:rPr lang="cs-CZ" sz="2000" dirty="0"/>
              <a:t>(příloha č.2)</a:t>
            </a:r>
            <a:br>
              <a:rPr lang="cs-CZ" sz="2000" dirty="0"/>
            </a:br>
            <a:r>
              <a:rPr lang="cs-CZ" sz="3100" dirty="0"/>
              <a:t>obce Veverské Knínice č. </a:t>
            </a:r>
            <a:r>
              <a:rPr lang="cs-CZ" sz="3100" dirty="0" smtClean="0"/>
              <a:t>1/2026</a:t>
            </a:r>
            <a:r>
              <a:rPr lang="cs-CZ" dirty="0"/>
              <a:t/>
            </a:r>
            <a:br>
              <a:rPr lang="cs-CZ" dirty="0"/>
            </a:b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5"/>
          </a:xfrm>
        </p:spPr>
        <p:txBody>
          <a:bodyPr rtlCol="0">
            <a:normAutofit fontScale="92500" lnSpcReduction="20000"/>
          </a:bodyPr>
          <a:lstStyle/>
          <a:p>
            <a:pPr lvl="0"/>
            <a:r>
              <a:rPr lang="cs-CZ" sz="2800" dirty="0"/>
              <a:t>Schválení programu.</a:t>
            </a:r>
          </a:p>
          <a:p>
            <a:pPr lvl="0"/>
            <a:r>
              <a:rPr lang="cs-CZ" sz="2800" dirty="0"/>
              <a:t>Volba ověřovatelů a zapisovatele.</a:t>
            </a:r>
          </a:p>
          <a:p>
            <a:pPr lvl="0"/>
            <a:r>
              <a:rPr lang="cs-CZ" sz="2800" dirty="0"/>
              <a:t>Rozpočtové opatření č.1/2026</a:t>
            </a:r>
          </a:p>
          <a:p>
            <a:pPr lvl="0"/>
            <a:r>
              <a:rPr lang="cs-CZ" sz="2800" dirty="0"/>
              <a:t>Závěrečný účet obce za rok 2025</a:t>
            </a:r>
          </a:p>
          <a:p>
            <a:pPr lvl="0"/>
            <a:r>
              <a:rPr lang="cs-CZ" sz="2800" dirty="0"/>
              <a:t>Účetní závěrka obce za rok 2025</a:t>
            </a:r>
          </a:p>
          <a:p>
            <a:pPr lvl="0"/>
            <a:r>
              <a:rPr lang="cs-CZ" sz="2800" dirty="0"/>
              <a:t>Účetní závěrka příspěvkové organizace ZŠ za rok 2025</a:t>
            </a:r>
          </a:p>
          <a:p>
            <a:pPr lvl="0"/>
            <a:r>
              <a:rPr lang="cs-CZ" sz="2800" dirty="0"/>
              <a:t>Hospodářský výsledek příspěvkové organizace ZŠ za rok 2025</a:t>
            </a:r>
          </a:p>
          <a:p>
            <a:pPr lvl="0"/>
            <a:r>
              <a:rPr lang="cs-CZ" sz="2800" dirty="0"/>
              <a:t>Účetní závěrka příspěvkové organizace MŠ za rok 2025</a:t>
            </a:r>
          </a:p>
          <a:p>
            <a:pPr lvl="0"/>
            <a:r>
              <a:rPr lang="cs-CZ" sz="2800" dirty="0"/>
              <a:t>Hospodářský výsledek příspěvkové organizace MŠ za rok 2025</a:t>
            </a:r>
          </a:p>
          <a:p>
            <a:pPr lvl="0"/>
            <a:r>
              <a:rPr lang="cs-CZ" sz="2800" dirty="0"/>
              <a:t>Různé.</a:t>
            </a:r>
          </a:p>
          <a:p>
            <a:pPr marL="0" lvl="0" indent="0">
              <a:buNone/>
            </a:pPr>
            <a:endParaRPr lang="cs-CZ" sz="2800" dirty="0"/>
          </a:p>
          <a:p>
            <a:pPr lvl="0"/>
            <a:endParaRPr lang="cs-CZ" sz="28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cs-CZ" dirty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6605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dirty="0"/>
              <a:t>Usnesení č. </a:t>
            </a:r>
            <a:r>
              <a:rPr lang="cs-CZ" altLang="cs-CZ" b="1" dirty="0" smtClean="0"/>
              <a:t>1/2/2026</a:t>
            </a:r>
            <a:endParaRPr lang="cs-CZ" altLang="cs-CZ" dirty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cs-CZ" altLang="cs-CZ" dirty="0"/>
              <a:t>   Zastupitelstvo Obce Veverské Knínice</a:t>
            </a:r>
          </a:p>
          <a:p>
            <a:pPr algn="ctr" eaLnBrk="1" hangingPunct="1">
              <a:buFont typeface="Arial" charset="0"/>
              <a:buNone/>
            </a:pPr>
            <a:endParaRPr lang="cs-CZ" altLang="cs-CZ" dirty="0"/>
          </a:p>
          <a:p>
            <a:pPr algn="ctr" eaLnBrk="1" hangingPunct="1">
              <a:buFont typeface="Arial" charset="0"/>
              <a:buNone/>
            </a:pPr>
            <a:r>
              <a:rPr lang="cs-CZ" altLang="cs-CZ" dirty="0"/>
              <a:t> schválilo </a:t>
            </a:r>
          </a:p>
          <a:p>
            <a:pPr algn="ctr" eaLnBrk="1" hangingPunct="1">
              <a:buFont typeface="Arial" charset="0"/>
              <a:buNone/>
            </a:pPr>
            <a:endParaRPr lang="cs-CZ" altLang="cs-CZ" dirty="0"/>
          </a:p>
          <a:p>
            <a:pPr algn="just" eaLnBrk="1" hangingPunct="1">
              <a:buFont typeface="Arial" charset="0"/>
              <a:buNone/>
            </a:pPr>
            <a:r>
              <a:rPr lang="cs-CZ" altLang="cs-CZ" dirty="0"/>
              <a:t>   program VZZ Obce Veverské Knínice č. </a:t>
            </a:r>
            <a:r>
              <a:rPr lang="cs-CZ" altLang="cs-CZ" dirty="0" smtClean="0"/>
              <a:t>2/2026 </a:t>
            </a:r>
            <a:r>
              <a:rPr lang="cs-CZ" altLang="cs-CZ" dirty="0"/>
              <a:t>a o každém navrhovaném bodu programu bude hlasovat samostatně.</a:t>
            </a:r>
          </a:p>
          <a:p>
            <a:pPr eaLnBrk="1" hangingPunct="1">
              <a:buFont typeface="Arial" charset="0"/>
              <a:buNone/>
            </a:pPr>
            <a:endParaRPr lang="cs-CZ" altLang="cs-CZ" dirty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dirty="0"/>
              <a:t>Usnesení č. 2 </a:t>
            </a:r>
            <a:r>
              <a:rPr lang="cs-CZ" altLang="cs-CZ" b="1" dirty="0" smtClean="0"/>
              <a:t>/2/2026</a:t>
            </a:r>
            <a:endParaRPr lang="cs-CZ" altLang="cs-CZ" dirty="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cs-CZ" altLang="cs-CZ" dirty="0"/>
              <a:t>Zastupitelstvo </a:t>
            </a:r>
            <a:r>
              <a:rPr lang="cs-CZ" altLang="cs-CZ" dirty="0" smtClean="0"/>
              <a:t>obce </a:t>
            </a:r>
            <a:r>
              <a:rPr lang="cs-CZ" altLang="cs-CZ" dirty="0"/>
              <a:t>Veverské Knínice</a:t>
            </a:r>
          </a:p>
          <a:p>
            <a:pPr algn="ctr" eaLnBrk="1" hangingPunct="1">
              <a:buFont typeface="Arial" charset="0"/>
              <a:buNone/>
            </a:pPr>
            <a:r>
              <a:rPr lang="cs-CZ" altLang="cs-CZ" dirty="0"/>
              <a:t>zvolilo jako: </a:t>
            </a:r>
          </a:p>
          <a:p>
            <a:pPr eaLnBrk="1" hangingPunct="1"/>
            <a:r>
              <a:rPr lang="cs-CZ" altLang="cs-CZ" b="1" dirty="0"/>
              <a:t>ověřovatele zápisu </a:t>
            </a:r>
            <a:r>
              <a:rPr lang="cs-CZ" altLang="cs-CZ" dirty="0"/>
              <a:t>veřejného zasedání zastupitelstva </a:t>
            </a:r>
            <a:r>
              <a:rPr lang="cs-CZ" altLang="cs-CZ" dirty="0" smtClean="0"/>
              <a:t>obce </a:t>
            </a:r>
            <a:r>
              <a:rPr lang="cs-CZ" altLang="cs-CZ" dirty="0"/>
              <a:t>Veverské Knínice č. 2</a:t>
            </a:r>
            <a:r>
              <a:rPr lang="cs-CZ" altLang="cs-CZ" dirty="0" smtClean="0"/>
              <a:t>/2026 </a:t>
            </a:r>
            <a:endParaRPr lang="cs-CZ" altLang="cs-CZ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dirty="0"/>
              <a:t>    </a:t>
            </a:r>
            <a:r>
              <a:rPr lang="cs-CZ" dirty="0"/>
              <a:t>pana </a:t>
            </a:r>
            <a:r>
              <a:rPr lang="cs-CZ" dirty="0" err="1" smtClean="0"/>
              <a:t>Kormaňák</a:t>
            </a:r>
            <a:endParaRPr lang="cs-CZ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dirty="0"/>
              <a:t>    paní </a:t>
            </a:r>
            <a:r>
              <a:rPr lang="cs-CZ" dirty="0" smtClean="0"/>
              <a:t> Vitámvásová</a:t>
            </a:r>
            <a:endParaRPr lang="cs-CZ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dirty="0" smtClean="0"/>
              <a:t>    </a:t>
            </a:r>
            <a:r>
              <a:rPr lang="cs-CZ" dirty="0"/>
              <a:t>jako </a:t>
            </a:r>
            <a:r>
              <a:rPr lang="cs-CZ" u="sng" dirty="0"/>
              <a:t>zapisovatele/ku:</a:t>
            </a:r>
            <a:r>
              <a:rPr lang="cs-CZ" dirty="0"/>
              <a:t>  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/>
            </a:r>
            <a:br>
              <a:rPr lang="cs-CZ" altLang="cs-CZ" b="1" dirty="0" smtClean="0"/>
            </a:br>
            <a:r>
              <a:rPr lang="cs-CZ" altLang="cs-CZ" b="1" dirty="0" smtClean="0"/>
              <a:t>Usnesení č. 3/2/2026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dirty="0" smtClean="0"/>
          </a:p>
          <a:p>
            <a:pPr algn="ctr">
              <a:buFont typeface="Arial" charset="0"/>
              <a:buNone/>
            </a:pPr>
            <a:r>
              <a:rPr lang="cs-CZ" altLang="cs-CZ" dirty="0" smtClean="0"/>
              <a:t>   Zastupitelstvo Obce Veverské Knínice </a:t>
            </a:r>
          </a:p>
          <a:p>
            <a:pPr>
              <a:buFont typeface="Arial" charset="0"/>
              <a:buNone/>
            </a:pPr>
            <a:endParaRPr lang="cs-CZ" altLang="cs-CZ" dirty="0" smtClean="0"/>
          </a:p>
          <a:p>
            <a:pPr algn="ctr">
              <a:buFont typeface="Arial" charset="0"/>
              <a:buNone/>
            </a:pPr>
            <a:r>
              <a:rPr lang="cs-CZ" altLang="cs-CZ" dirty="0" smtClean="0"/>
              <a:t>vzalo na vědomí </a:t>
            </a:r>
          </a:p>
          <a:p>
            <a:pPr>
              <a:buFont typeface="Arial" charset="0"/>
              <a:buNone/>
            </a:pPr>
            <a:endParaRPr lang="cs-CZ" altLang="cs-CZ" dirty="0" smtClean="0"/>
          </a:p>
          <a:p>
            <a:pPr algn="ctr">
              <a:buFont typeface="Arial" charset="0"/>
              <a:buNone/>
            </a:pPr>
            <a:r>
              <a:rPr lang="cs-CZ" altLang="cs-CZ" dirty="0" smtClean="0"/>
              <a:t>rozpočtové opatření č. 1/2026</a:t>
            </a:r>
          </a:p>
          <a:p>
            <a:pPr>
              <a:buFont typeface="Arial" charset="0"/>
              <a:buNone/>
            </a:pPr>
            <a:endParaRPr lang="cs-CZ" altLang="cs-CZ" dirty="0" smtClean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445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/>
            </a:r>
            <a:br>
              <a:rPr lang="cs-CZ" altLang="cs-CZ" b="1" dirty="0" smtClean="0"/>
            </a:br>
            <a:r>
              <a:rPr lang="cs-CZ" altLang="cs-CZ" b="1" dirty="0" smtClean="0"/>
              <a:t>Usnesení 4/2/2026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2765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Zastupitelstvo obce Veverské Knínice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schválilo  </a:t>
            </a:r>
          </a:p>
          <a:p>
            <a:pPr algn="ctr">
              <a:buFont typeface="Arial" panose="020B0604020202020204" pitchFamily="34" charset="0"/>
              <a:buNone/>
            </a:pPr>
            <a:endParaRPr lang="cs-CZ" altLang="cs-CZ" dirty="0" smtClean="0"/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dirty="0" smtClean="0"/>
              <a:t>závěrečný účet obce za rok 2025 bez výhrad.</a:t>
            </a:r>
            <a:endParaRPr lang="cs-CZ" altLang="cs-CZ" dirty="0"/>
          </a:p>
          <a:p>
            <a:pPr algn="ctr">
              <a:buFont typeface="Arial" panose="020B0604020202020204" pitchFamily="34" charset="0"/>
              <a:buNone/>
            </a:pPr>
            <a:endParaRPr lang="cs-CZ" altLang="cs-CZ" dirty="0" smtClean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039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/>
            </a:r>
            <a:br>
              <a:rPr lang="cs-CZ" altLang="cs-CZ" b="1" dirty="0" smtClean="0"/>
            </a:br>
            <a:r>
              <a:rPr lang="cs-CZ" altLang="cs-CZ" b="1" dirty="0" smtClean="0"/>
              <a:t>Usnesení č. 5/2/2026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31747" name="Zástupný symbol pro obsah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cs-CZ" altLang="cs-CZ" dirty="0" smtClean="0"/>
              <a:t>          Zastupitelstvo Obce Veverské Knínice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schválilo </a:t>
            </a:r>
          </a:p>
          <a:p>
            <a:pPr marL="0" indent="0" algn="ctr">
              <a:buNone/>
            </a:pPr>
            <a:r>
              <a:rPr lang="cs-CZ" altLang="cs-CZ" dirty="0"/>
              <a:t>účetní závěrku obce za rok 2025 </a:t>
            </a:r>
            <a:br>
              <a:rPr lang="cs-CZ" altLang="cs-CZ" dirty="0"/>
            </a:br>
            <a:r>
              <a:rPr lang="cs-CZ" altLang="cs-CZ" dirty="0" smtClean="0"/>
              <a:t>a </a:t>
            </a:r>
            <a:r>
              <a:rPr lang="cs-CZ" altLang="cs-CZ" dirty="0"/>
              <a:t>hospodářský výsledek ve výši: 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dirty="0" smtClean="0"/>
              <a:t>6 </a:t>
            </a:r>
            <a:r>
              <a:rPr lang="cs-CZ" dirty="0"/>
              <a:t>866 900,16 Kč </a:t>
            </a:r>
            <a:r>
              <a:rPr lang="cs-CZ" altLang="cs-CZ" dirty="0"/>
              <a:t>bez </a:t>
            </a:r>
            <a:r>
              <a:rPr lang="cs-CZ" altLang="cs-CZ" dirty="0" smtClean="0"/>
              <a:t>výhrady.</a:t>
            </a:r>
            <a:endParaRPr lang="cs-CZ" altLang="cs-CZ" dirty="0"/>
          </a:p>
          <a:p>
            <a:pPr algn="ctr">
              <a:buFont typeface="Arial" panose="020B0604020202020204" pitchFamily="34" charset="0"/>
              <a:buNone/>
            </a:pPr>
            <a:endParaRPr lang="cs-CZ" altLang="cs-CZ" dirty="0" smtClean="0"/>
          </a:p>
          <a:p>
            <a:pPr>
              <a:buFont typeface="Arial" panose="020B0604020202020204" pitchFamily="34" charset="0"/>
              <a:buNone/>
            </a:pPr>
            <a:endParaRPr lang="cs-CZ" altLang="cs-CZ" dirty="0" smtClean="0"/>
          </a:p>
          <a:p>
            <a:pPr>
              <a:buFont typeface="Arial" panose="020B0604020202020204" pitchFamily="34" charset="0"/>
              <a:buNone/>
            </a:pPr>
            <a:endParaRPr lang="cs-CZ" altLang="cs-CZ" dirty="0" smtClean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087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>
          <a:xfrm>
            <a:off x="107950" y="260350"/>
            <a:ext cx="8229600" cy="1143000"/>
          </a:xfrm>
        </p:spPr>
        <p:txBody>
          <a:bodyPr/>
          <a:lstStyle/>
          <a:p>
            <a:r>
              <a:rPr lang="cs-CZ" altLang="cs-CZ" b="1" dirty="0" smtClean="0"/>
              <a:t/>
            </a:r>
            <a:br>
              <a:rPr lang="cs-CZ" altLang="cs-CZ" b="1" dirty="0" smtClean="0"/>
            </a:br>
            <a:r>
              <a:rPr lang="cs-CZ" altLang="cs-CZ" b="1" dirty="0" smtClean="0"/>
              <a:t>Usnesení č. 6/2/2026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1187450" y="1600200"/>
            <a:ext cx="6697663" cy="4525963"/>
          </a:xfrm>
        </p:spPr>
        <p:txBody>
          <a:bodyPr/>
          <a:lstStyle/>
          <a:p>
            <a:pPr>
              <a:defRPr/>
            </a:pPr>
            <a:endParaRPr lang="cs-CZ" altLang="cs-CZ" dirty="0" smtClean="0"/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cs-CZ" altLang="cs-CZ" dirty="0" smtClean="0"/>
              <a:t>Zastupitelstvo obce Veverské Knínice</a:t>
            </a: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cs-CZ" altLang="cs-CZ" dirty="0" smtClean="0"/>
              <a:t> schválilo    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cs-CZ" altLang="cs-CZ" dirty="0" smtClean="0"/>
              <a:t>účetní závěrku příspěvkové organizace  ZŠ Veverské </a:t>
            </a:r>
            <a:r>
              <a:rPr lang="cs-CZ" altLang="cs-CZ" dirty="0"/>
              <a:t>Knínice za rok </a:t>
            </a:r>
            <a:r>
              <a:rPr lang="cs-CZ" altLang="cs-CZ" dirty="0" smtClean="0"/>
              <a:t>2025.     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/>
              <a:t> </a:t>
            </a:r>
            <a:r>
              <a:rPr lang="cs-CZ" altLang="cs-CZ" dirty="0" smtClean="0"/>
              <a:t>   </a:t>
            </a: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569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Usnesení č. 7/2/2026</a:t>
            </a:r>
            <a:endParaRPr lang="cs-CZ" altLang="cs-CZ" dirty="0" smtClean="0"/>
          </a:p>
        </p:txBody>
      </p:sp>
      <p:sp>
        <p:nvSpPr>
          <p:cNvPr id="43011" name="Zástupný symbol pro obsah 2"/>
          <p:cNvSpPr>
            <a:spLocks noGrp="1"/>
          </p:cNvSpPr>
          <p:nvPr>
            <p:ph idx="1"/>
          </p:nvPr>
        </p:nvSpPr>
        <p:spPr>
          <a:xfrm>
            <a:off x="755576" y="1412875"/>
            <a:ext cx="7632848" cy="4713288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cs-CZ" altLang="cs-CZ" dirty="0" smtClean="0"/>
              <a:t>    </a:t>
            </a:r>
            <a:br>
              <a:rPr lang="cs-CZ" altLang="cs-CZ" dirty="0" smtClean="0"/>
            </a:br>
            <a:r>
              <a:rPr lang="cs-CZ" altLang="cs-CZ" dirty="0" smtClean="0"/>
              <a:t>Zastupitelstvo obce Veverské Knínice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cs-CZ" altLang="cs-CZ" dirty="0" smtClean="0"/>
              <a:t>schválilo 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altLang="cs-CZ" dirty="0" smtClean="0"/>
              <a:t>    kladný</a:t>
            </a:r>
            <a:r>
              <a:rPr lang="cs-CZ" altLang="cs-CZ" dirty="0" smtClean="0">
                <a:solidFill>
                  <a:srgbClr val="FF0000"/>
                </a:solidFill>
              </a:rPr>
              <a:t> </a:t>
            </a:r>
            <a:r>
              <a:rPr lang="cs-CZ" altLang="cs-CZ" dirty="0" smtClean="0"/>
              <a:t>hospodářský výsledek příspěvkové organizace ZŠ Veverské Knínice za rok 2025 </a:t>
            </a:r>
            <a:br>
              <a:rPr lang="cs-CZ" altLang="cs-CZ" dirty="0" smtClean="0"/>
            </a:br>
            <a:r>
              <a:rPr lang="cs-CZ" altLang="cs-CZ" dirty="0" smtClean="0"/>
              <a:t>ve výši 0 Kč.</a:t>
            </a:r>
          </a:p>
          <a:p>
            <a:pPr>
              <a:buFont typeface="Arial" panose="020B0604020202020204" pitchFamily="34" charset="0"/>
              <a:buNone/>
            </a:pPr>
            <a:endParaRPr lang="cs-CZ" altLang="cs-CZ" dirty="0" smtClean="0">
              <a:solidFill>
                <a:srgbClr val="FF0000"/>
              </a:solidFill>
            </a:endParaRP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338" y="260350"/>
            <a:ext cx="9683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156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8182</TotalTime>
  <Words>237</Words>
  <Application>Microsoft Office PowerPoint</Application>
  <PresentationFormat>Předvádění na obrazovce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Motiv sady Office</vt:lpstr>
      <vt:lpstr>Veřejné zasedání zastupitelstva obce Veverské Knínice</vt:lpstr>
      <vt:lpstr> Program VZZ(příloha č.2) obce Veverské Knínice č. 1/2026 </vt:lpstr>
      <vt:lpstr>Usnesení č. 1/2/2026</vt:lpstr>
      <vt:lpstr>Usnesení č. 2 /2/2026</vt:lpstr>
      <vt:lpstr> Usnesení č. 3/2/2026 </vt:lpstr>
      <vt:lpstr> Usnesení 4/2/2026 </vt:lpstr>
      <vt:lpstr> Usnesení č. 5/2/2026 </vt:lpstr>
      <vt:lpstr> Usnesení č. 6/2/2026 </vt:lpstr>
      <vt:lpstr>Usnesení č. 7/2/2026</vt:lpstr>
      <vt:lpstr> Usnesení č. 8/2/2026 </vt:lpstr>
      <vt:lpstr>Usnesení č. 9/2/2026</vt:lpstr>
      <vt:lpstr>Různé</vt:lpstr>
      <vt:lpstr>Závěr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Veřejné zasedání zastupitelstva obce Veverské Knínice  č. 1/2019.</dc:title>
  <dc:creator>lenovo</dc:creator>
  <cp:lastModifiedBy>Armutidisová</cp:lastModifiedBy>
  <cp:revision>557</cp:revision>
  <cp:lastPrinted>2026-06-08T08:43:12Z</cp:lastPrinted>
  <dcterms:created xsi:type="dcterms:W3CDTF">2019-01-27T16:55:53Z</dcterms:created>
  <dcterms:modified xsi:type="dcterms:W3CDTF">2026-06-08T10:55:35Z</dcterms:modified>
</cp:coreProperties>
</file>